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7" r:id="rId3"/>
    <p:sldId id="281" r:id="rId4"/>
    <p:sldId id="279" r:id="rId5"/>
    <p:sldId id="277" r:id="rId6"/>
    <p:sldId id="269" r:id="rId7"/>
    <p:sldId id="270" r:id="rId8"/>
    <p:sldId id="266" r:id="rId9"/>
    <p:sldId id="282" r:id="rId10"/>
    <p:sldId id="272" r:id="rId11"/>
    <p:sldId id="271" r:id="rId12"/>
    <p:sldId id="283" r:id="rId13"/>
    <p:sldId id="274" r:id="rId14"/>
    <p:sldId id="273" r:id="rId15"/>
    <p:sldId id="284" r:id="rId16"/>
    <p:sldId id="285" r:id="rId17"/>
    <p:sldId id="276" r:id="rId1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99"/>
    <a:srgbClr val="FF99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035" autoAdjust="0"/>
  </p:normalViewPr>
  <p:slideViewPr>
    <p:cSldViewPr>
      <p:cViewPr varScale="1">
        <p:scale>
          <a:sx n="110" d="100"/>
          <a:sy n="110" d="100"/>
        </p:scale>
        <p:origin x="588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2676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3F24437-E2C4-4D1A-A785-5D167CA74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A8ED4D-01F6-40D7-B16F-47B8B2A56A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324F1962-FE74-46F7-AE79-9BCE1201DC6B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833D10-6C27-4A9C-AE7C-C56CF2EFEA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869E3-F044-4FF6-90AD-9F63586270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9E1F0486-D742-417B-B104-BB24D608A8E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0F7F22-DBAE-40CF-8413-482B1747356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DE0EB-72A6-4B31-B5E1-771CC464B82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2E9A519D-8BE4-4AF0-8EA4-506E2B9305D0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DAF015D-A80C-41F7-A41C-5F3F9C51F3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D8888E8-0DCB-4CD1-BFFB-4C412AA07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C3F8B-7E56-4B62-BA96-AA3C3FB5FEA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23117-EC2F-4CD0-A771-BBB1D55AE5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879695AB-15D4-410A-9136-C4737849AFE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6D748181-C28B-46D6-BDDD-D00A9F9C485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4F6E0FC2-66AF-4E00-B7FA-D2FA8C26931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0ED954D5-F1A8-41EA-BCA8-EED449AB78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3AE80BE-67FB-4F52-BFE4-3DB3972BEEFC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3169560F-3B3C-4630-9466-3C37187EF4A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2C214DFD-ACE6-434F-88B0-884588E39DE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112BC232-4009-4EB3-B24E-B74961F975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8CD90DC-3B85-4ADF-8850-009736F89F10}" type="slidenum">
              <a:rPr lang="en-US" altLang="en-US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6C8FFC67-E0C3-434A-9B52-6D8E64727E7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890DFBCF-F4E5-4F43-88AF-6C2126BC22B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1B0D7ED3-254D-4C67-A2FC-C54CAD3C76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604BD5F-17D6-4E46-AAEB-E208E78CC9E2}" type="slidenum">
              <a:rPr lang="en-US" altLang="en-US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folHlink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8">
            <a:extLst>
              <a:ext uri="{FF2B5EF4-FFF2-40B4-BE49-F238E27FC236}">
                <a16:creationId xmlns:a16="http://schemas.microsoft.com/office/drawing/2014/main" id="{548E3D87-C481-4E8F-A6D0-48B10FEF9E85}"/>
              </a:ext>
            </a:extLst>
          </p:cNvPr>
          <p:cNvSpPr>
            <a:spLocks noChangeArrowheads="1"/>
          </p:cNvSpPr>
          <p:nvPr/>
        </p:nvSpPr>
        <p:spPr bwMode="gray">
          <a:xfrm>
            <a:off x="0" y="0"/>
            <a:ext cx="9140825" cy="68564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pic>
        <p:nvPicPr>
          <p:cNvPr id="5" name="Picture 27">
            <a:extLst>
              <a:ext uri="{FF2B5EF4-FFF2-40B4-BE49-F238E27FC236}">
                <a16:creationId xmlns:a16="http://schemas.microsoft.com/office/drawing/2014/main" id="{A6E3DE4F-9DC3-4A59-8763-A16DEAB78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5588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13">
            <a:extLst>
              <a:ext uri="{FF2B5EF4-FFF2-40B4-BE49-F238E27FC236}">
                <a16:creationId xmlns:a16="http://schemas.microsoft.com/office/drawing/2014/main" id="{9FC4C4B8-3F1E-4F79-A6DA-5B8036369D4D}"/>
              </a:ext>
            </a:extLst>
          </p:cNvPr>
          <p:cNvSpPr>
            <a:spLocks noChangeArrowheads="1"/>
          </p:cNvSpPr>
          <p:nvPr/>
        </p:nvSpPr>
        <p:spPr bwMode="gray">
          <a:xfrm>
            <a:off x="0" y="3200400"/>
            <a:ext cx="9144000" cy="9144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Line 15">
            <a:extLst>
              <a:ext uri="{FF2B5EF4-FFF2-40B4-BE49-F238E27FC236}">
                <a16:creationId xmlns:a16="http://schemas.microsoft.com/office/drawing/2014/main" id="{9F88CE64-9F64-40CB-A800-F40DB7C0CD85}"/>
              </a:ext>
            </a:extLst>
          </p:cNvPr>
          <p:cNvSpPr>
            <a:spLocks noChangeShapeType="1"/>
          </p:cNvSpPr>
          <p:nvPr/>
        </p:nvSpPr>
        <p:spPr bwMode="gray">
          <a:xfrm>
            <a:off x="0" y="3200400"/>
            <a:ext cx="9144000" cy="0"/>
          </a:xfrm>
          <a:prstGeom prst="line">
            <a:avLst/>
          </a:prstGeom>
          <a:noFill/>
          <a:ln w="635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AU"/>
          </a:p>
        </p:txBody>
      </p:sp>
      <p:sp>
        <p:nvSpPr>
          <p:cNvPr id="8" name="Rectangle 30">
            <a:extLst>
              <a:ext uri="{FF2B5EF4-FFF2-40B4-BE49-F238E27FC236}">
                <a16:creationId xmlns:a16="http://schemas.microsoft.com/office/drawing/2014/main" id="{F619EC8D-43F8-4D67-AB09-B380BEF3A1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29400"/>
            <a:ext cx="9144000" cy="2286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pic>
        <p:nvPicPr>
          <p:cNvPr id="9" name="Picture 31" descr="CL_Logo_RGB_PNG">
            <a:extLst>
              <a:ext uri="{FF2B5EF4-FFF2-40B4-BE49-F238E27FC236}">
                <a16:creationId xmlns:a16="http://schemas.microsoft.com/office/drawing/2014/main" id="{ABA2DCE5-1A41-4516-BEF1-2A9553645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6013450" y="5002213"/>
            <a:ext cx="2697163" cy="1179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Rectangle 4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457200" y="3365500"/>
            <a:ext cx="8229600" cy="304800"/>
          </a:xfrm>
          <a:solidFill>
            <a:schemeClr val="accent1"/>
          </a:solidFill>
        </p:spPr>
        <p:txBody>
          <a:bodyPr/>
          <a:lstStyle>
            <a:lvl1pPr>
              <a:spcBef>
                <a:spcPct val="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106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229600" cy="1828800"/>
          </a:xfrm>
        </p:spPr>
        <p:txBody>
          <a:bodyPr anchor="b"/>
          <a:lstStyle>
            <a:lvl1pPr>
              <a:lnSpc>
                <a:spcPts val="42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6362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2BCF7DF-4D11-4979-86F2-C0F82A2BDD3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0BD7EF-D2C4-4931-AA63-0C19DD23DD5C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9CB7F95-29C6-4BE2-A0F1-34009C69BCB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7A4998-6017-47EB-A988-DC59B5F5848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6167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2813"/>
            <a:ext cx="2057400" cy="48783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2813"/>
            <a:ext cx="6019800" cy="48783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ACF5F60-BD45-4533-8DBD-7324524B303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0EB3B8-47A0-47D9-8A18-287230534E1A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BA6C7B90-267B-4E1A-9ABB-CC98F878C76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5CBAB1-FA58-4116-BD5B-8F283C352D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5473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2813"/>
            <a:ext cx="82296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76400"/>
            <a:ext cx="8229600" cy="41148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3A0DDBB-7480-4523-BB9B-836E1193B67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6D002C-40D4-4DE8-9947-4AD43965CEC6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D9020A9-C066-4E55-BDE3-CFCBBFD969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D1CD05F-D9C7-4CEA-9355-8A8801E5062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4111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3EB4EEF-C61E-4C25-B6BD-75F8BF7CEF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8649A-94A9-449C-BFDF-7DB1C2D1DFA1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6386288-5EA1-4A5C-95DC-56C9036FBAC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ACB5119-D287-42F6-87CD-BF137FC8AD8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8786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85B73FE-F5AB-464C-A349-E3052143CF5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D1C73A-3576-4D76-A0FC-824D2A4D7095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97475D-BC46-44A4-BD0E-676C45C310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538E2D-B5EA-4F50-807A-F224BDEE908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8471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6400"/>
            <a:ext cx="40386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0386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490CBF-F947-416D-B92C-A2429E1A29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AD8485-6A27-4EBD-B3B4-9D8E92484A88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880A880-50B2-4550-87EA-41B01921FF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172495-9B8E-41BF-AF8D-4C5385D5969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575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5ACDF83-F47A-4C39-A93F-061D5C09D55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E0397E-AD65-4FC0-B24D-71380781BF4C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398F438E-7FDF-48A7-BDBE-642CD72B178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55986F-D831-4A3A-A92B-CAF59A671F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0989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BF77A2DA-A9BF-4678-AD5B-BBCA9B946CE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C62911-A364-4A9B-B02D-E6C2608C555D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23D6AC6-1401-4540-8D67-21D6EB0974B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C9FC9C-96F6-4FC2-AE6B-B4C31001742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2511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DB464CF-A141-4476-A393-5EEEA261FD8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606041-7160-42DD-B6E5-9F1B6B4AAF11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B5A7F570-AF73-4C06-BE47-5078F417E4A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7D20A6F-2EA0-45F8-981D-0314D3A2A3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2697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25C66B-0DED-40AA-9FB5-C8AD75B4804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895AC4-C967-4AE9-9FDF-4AC24D4AE4F2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BBED7AE-C27E-4265-B7C3-5136AE39D72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7ED2FC-5693-4CCB-9679-83D472A816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3696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711C4A-E826-4BF6-B510-BD74377A376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A127B5-96CB-4C1A-BCEB-422965776686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DA6C892-FEA1-4C92-96D9-154DE58CD9B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34479A-28B9-4111-A7BC-C3FA5571C69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119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5">
            <a:extLst>
              <a:ext uri="{FF2B5EF4-FFF2-40B4-BE49-F238E27FC236}">
                <a16:creationId xmlns:a16="http://schemas.microsoft.com/office/drawing/2014/main" id="{E0BD5B0A-8A4B-4B4D-BBF0-95513A7A9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90" b="52380"/>
          <a:stretch>
            <a:fillRect/>
          </a:stretch>
        </p:blipFill>
        <p:spPr bwMode="gray">
          <a:xfrm>
            <a:off x="0" y="0"/>
            <a:ext cx="9145588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11">
            <a:extLst>
              <a:ext uri="{FF2B5EF4-FFF2-40B4-BE49-F238E27FC236}">
                <a16:creationId xmlns:a16="http://schemas.microsoft.com/office/drawing/2014/main" id="{A87304CB-49A0-49CB-AFD4-C059F878D015}"/>
              </a:ext>
            </a:extLst>
          </p:cNvPr>
          <p:cNvSpPr>
            <a:spLocks noChangeArrowheads="1"/>
          </p:cNvSpPr>
          <p:nvPr/>
        </p:nvSpPr>
        <p:spPr bwMode="gray">
          <a:xfrm>
            <a:off x="0" y="684213"/>
            <a:ext cx="9144000" cy="109537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305684DE-2BA2-4D46-8908-A624AF8C64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76400"/>
            <a:ext cx="82296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91694C32-B8C7-4E5E-937B-E030594350D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257800" y="6426200"/>
            <a:ext cx="1371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8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823F169D-FB78-4BF3-B8D0-870E04FA1913}" type="datetimeFigureOut">
              <a:rPr lang="en-US" altLang="en-US"/>
              <a:pPr>
                <a:defRPr/>
              </a:pPr>
              <a:t>3/30/2020</a:t>
            </a:fld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BA69CEE-215F-49C3-A2EE-DA8AAD6561E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57200" y="6426200"/>
            <a:ext cx="228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800"/>
            </a:lvl1pPr>
          </a:lstStyle>
          <a:p>
            <a:fld id="{07723164-C013-4F25-90D3-29F18D8FFAD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31" name="Rectangle 2">
            <a:extLst>
              <a:ext uri="{FF2B5EF4-FFF2-40B4-BE49-F238E27FC236}">
                <a16:creationId xmlns:a16="http://schemas.microsoft.com/office/drawing/2014/main" id="{4A031E20-98B2-4DCA-A9F7-D8F57FF68A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gray">
          <a:xfrm>
            <a:off x="457200" y="912813"/>
            <a:ext cx="8229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2" name="Rectangle 18">
            <a:extLst>
              <a:ext uri="{FF2B5EF4-FFF2-40B4-BE49-F238E27FC236}">
                <a16:creationId xmlns:a16="http://schemas.microsoft.com/office/drawing/2014/main" id="{E9A5544D-B55F-4624-B9EA-431791DC1649}"/>
              </a:ext>
            </a:extLst>
          </p:cNvPr>
          <p:cNvSpPr>
            <a:spLocks noChangeArrowheads="1"/>
          </p:cNvSpPr>
          <p:nvPr/>
        </p:nvSpPr>
        <p:spPr bwMode="gray">
          <a:xfrm>
            <a:off x="0" y="6721475"/>
            <a:ext cx="9144000" cy="136525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pic>
        <p:nvPicPr>
          <p:cNvPr id="1033" name="Picture 29" descr="CL_Logo_RGB_PNG">
            <a:extLst>
              <a:ext uri="{FF2B5EF4-FFF2-40B4-BE49-F238E27FC236}">
                <a16:creationId xmlns:a16="http://schemas.microsoft.com/office/drawing/2014/main" id="{C147FF33-081D-44CD-94F7-272A808167DA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800" y="6035675"/>
            <a:ext cx="1544638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090" r:id="rId2"/>
    <p:sldLayoutId id="2147484091" r:id="rId3"/>
    <p:sldLayoutId id="2147484092" r:id="rId4"/>
    <p:sldLayoutId id="2147484093" r:id="rId5"/>
    <p:sldLayoutId id="2147484094" r:id="rId6"/>
    <p:sldLayoutId id="2147484095" r:id="rId7"/>
    <p:sldLayoutId id="2147484096" r:id="rId8"/>
    <p:sldLayoutId id="2147484097" r:id="rId9"/>
    <p:sldLayoutId id="2147484098" r:id="rId10"/>
    <p:sldLayoutId id="2147484099" r:id="rId11"/>
    <p:sldLayoutId id="2147484100" r:id="rId12"/>
  </p:sldLayoutIdLst>
  <p:txStyles>
    <p:titleStyle>
      <a:lvl1pPr algn="l" rtl="0" eaLnBrk="0" fontAlgn="base" hangingPunct="0">
        <a:lnSpc>
          <a:spcPts val="2400"/>
        </a:lnSpc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ts val="2400"/>
        </a:lnSpc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2pPr>
      <a:lvl3pPr algn="l" rtl="0" eaLnBrk="0" fontAlgn="base" hangingPunct="0">
        <a:lnSpc>
          <a:spcPts val="2400"/>
        </a:lnSpc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3pPr>
      <a:lvl4pPr algn="l" rtl="0" eaLnBrk="0" fontAlgn="base" hangingPunct="0">
        <a:lnSpc>
          <a:spcPts val="2400"/>
        </a:lnSpc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4pPr>
      <a:lvl5pPr algn="l" rtl="0" eaLnBrk="0" fontAlgn="base" hangingPunct="0">
        <a:lnSpc>
          <a:spcPts val="2400"/>
        </a:lnSpc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5pPr>
      <a:lvl6pPr marL="457200" algn="l" rtl="0" eaLnBrk="1" fontAlgn="base" hangingPunct="1">
        <a:lnSpc>
          <a:spcPts val="2400"/>
        </a:lnSpc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6pPr>
      <a:lvl7pPr marL="914400" algn="l" rtl="0" eaLnBrk="1" fontAlgn="base" hangingPunct="1">
        <a:lnSpc>
          <a:spcPts val="2400"/>
        </a:lnSpc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7pPr>
      <a:lvl8pPr marL="1371600" algn="l" rtl="0" eaLnBrk="1" fontAlgn="base" hangingPunct="1">
        <a:lnSpc>
          <a:spcPts val="2400"/>
        </a:lnSpc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8pPr>
      <a:lvl9pPr marL="1828800" algn="l" rtl="0" eaLnBrk="1" fontAlgn="base" hangingPunct="1">
        <a:lnSpc>
          <a:spcPts val="2400"/>
        </a:lnSpc>
        <a:spcBef>
          <a:spcPct val="0"/>
        </a:spcBef>
        <a:spcAft>
          <a:spcPct val="0"/>
        </a:spcAft>
        <a:defRPr sz="2200">
          <a:solidFill>
            <a:schemeClr val="accent1"/>
          </a:solidFill>
          <a:latin typeface="Arial" charset="0"/>
        </a:defRPr>
      </a:lvl9pPr>
    </p:titleStyle>
    <p:bodyStyle>
      <a:lvl1pPr marL="342900" indent="-342900" algn="l" rtl="0" eaLnBrk="0" fontAlgn="base" hangingPunct="0">
        <a:lnSpc>
          <a:spcPts val="2200"/>
        </a:lnSpc>
        <a:spcBef>
          <a:spcPct val="5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7013" algn="l" rtl="0" eaLnBrk="0" fontAlgn="base" hangingPunct="0">
        <a:lnSpc>
          <a:spcPts val="2200"/>
        </a:lnSpc>
        <a:spcBef>
          <a:spcPct val="5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+mn-lt"/>
        </a:defRPr>
      </a:lvl2pPr>
      <a:lvl3pPr marL="449263" indent="-219075" algn="l" rtl="0" eaLnBrk="0" fontAlgn="base" hangingPunct="0">
        <a:lnSpc>
          <a:spcPts val="1800"/>
        </a:lnSpc>
        <a:spcBef>
          <a:spcPct val="50000"/>
        </a:spcBef>
        <a:spcAft>
          <a:spcPct val="0"/>
        </a:spcAft>
        <a:buClr>
          <a:schemeClr val="hlink"/>
        </a:buClr>
        <a:buChar char="–"/>
        <a:defRPr sz="1600">
          <a:solidFill>
            <a:schemeClr val="tx1"/>
          </a:solidFill>
          <a:latin typeface="+mn-lt"/>
        </a:defRPr>
      </a:lvl3pPr>
      <a:lvl4pPr marL="682625" indent="-231775" algn="l" rtl="0" eaLnBrk="0" fontAlgn="base" hangingPunct="0">
        <a:lnSpc>
          <a:spcPts val="1800"/>
        </a:lnSpc>
        <a:spcBef>
          <a:spcPct val="50000"/>
        </a:spcBef>
        <a:spcAft>
          <a:spcPct val="0"/>
        </a:spcAft>
        <a:buClr>
          <a:schemeClr val="hlink"/>
        </a:buClr>
        <a:buChar char="–"/>
        <a:defRPr sz="1600">
          <a:solidFill>
            <a:schemeClr val="tx1"/>
          </a:solidFill>
          <a:latin typeface="+mn-lt"/>
        </a:defRPr>
      </a:lvl4pPr>
      <a:lvl5pPr marL="915988" indent="-231775" algn="l" rtl="0" eaLnBrk="0" fontAlgn="base" hangingPunct="0">
        <a:lnSpc>
          <a:spcPts val="1600"/>
        </a:lnSpc>
        <a:spcBef>
          <a:spcPct val="50000"/>
        </a:spcBef>
        <a:spcAft>
          <a:spcPct val="0"/>
        </a:spcAft>
        <a:buClr>
          <a:schemeClr val="hlink"/>
        </a:buClr>
        <a:buChar char="–"/>
        <a:defRPr sz="1400">
          <a:solidFill>
            <a:schemeClr val="tx1"/>
          </a:solidFill>
          <a:latin typeface="+mn-lt"/>
        </a:defRPr>
      </a:lvl5pPr>
      <a:lvl6pPr marL="1373188" indent="-231775" algn="l" rtl="0" eaLnBrk="1" fontAlgn="base" hangingPunct="1">
        <a:lnSpc>
          <a:spcPts val="1600"/>
        </a:lnSpc>
        <a:spcBef>
          <a:spcPct val="50000"/>
        </a:spcBef>
        <a:spcAft>
          <a:spcPct val="0"/>
        </a:spcAft>
        <a:buClr>
          <a:schemeClr val="hlink"/>
        </a:buClr>
        <a:buChar char="–"/>
        <a:defRPr sz="1400">
          <a:solidFill>
            <a:schemeClr val="tx1"/>
          </a:solidFill>
          <a:latin typeface="+mn-lt"/>
        </a:defRPr>
      </a:lvl6pPr>
      <a:lvl7pPr marL="1830388" indent="-231775" algn="l" rtl="0" eaLnBrk="1" fontAlgn="base" hangingPunct="1">
        <a:lnSpc>
          <a:spcPts val="1600"/>
        </a:lnSpc>
        <a:spcBef>
          <a:spcPct val="50000"/>
        </a:spcBef>
        <a:spcAft>
          <a:spcPct val="0"/>
        </a:spcAft>
        <a:buClr>
          <a:schemeClr val="hlink"/>
        </a:buClr>
        <a:buChar char="–"/>
        <a:defRPr sz="1400">
          <a:solidFill>
            <a:schemeClr val="tx1"/>
          </a:solidFill>
          <a:latin typeface="+mn-lt"/>
        </a:defRPr>
      </a:lvl7pPr>
      <a:lvl8pPr marL="2287588" indent="-231775" algn="l" rtl="0" eaLnBrk="1" fontAlgn="base" hangingPunct="1">
        <a:lnSpc>
          <a:spcPts val="1600"/>
        </a:lnSpc>
        <a:spcBef>
          <a:spcPct val="50000"/>
        </a:spcBef>
        <a:spcAft>
          <a:spcPct val="0"/>
        </a:spcAft>
        <a:buClr>
          <a:schemeClr val="hlink"/>
        </a:buClr>
        <a:buChar char="–"/>
        <a:defRPr sz="1400">
          <a:solidFill>
            <a:schemeClr val="tx1"/>
          </a:solidFill>
          <a:latin typeface="+mn-lt"/>
        </a:defRPr>
      </a:lvl8pPr>
      <a:lvl9pPr marL="2744788" indent="-231775" algn="l" rtl="0" eaLnBrk="1" fontAlgn="base" hangingPunct="1">
        <a:lnSpc>
          <a:spcPts val="1600"/>
        </a:lnSpc>
        <a:spcBef>
          <a:spcPct val="50000"/>
        </a:spcBef>
        <a:spcAft>
          <a:spcPct val="0"/>
        </a:spcAft>
        <a:buClr>
          <a:schemeClr val="hlink"/>
        </a:buClr>
        <a:buChar char="–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55294F0D-FD23-4E7C-A889-CF88A5AA2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" y="1981200"/>
            <a:ext cx="8991600" cy="860425"/>
          </a:xfrm>
        </p:spPr>
        <p:txBody>
          <a:bodyPr/>
          <a:lstStyle/>
          <a:p>
            <a:r>
              <a:rPr lang="en-US" altLang="en-US" b="1">
                <a:cs typeface="Arial" panose="020B0604020202020204" pitchFamily="34" charset="0"/>
              </a:rPr>
              <a:t>Chapter 2: </a:t>
            </a:r>
            <a:br>
              <a:rPr lang="en-US" altLang="en-US">
                <a:cs typeface="Arial" panose="020B0604020202020204" pitchFamily="34" charset="0"/>
              </a:rPr>
            </a:br>
            <a:r>
              <a:rPr lang="en-AU" altLang="en-US" b="1"/>
              <a:t>Classifying and separating substances</a:t>
            </a:r>
            <a:endParaRPr lang="en-US" altLang="en-US">
              <a:cs typeface="Arial" panose="020B0604020202020204" pitchFamily="34" charset="0"/>
            </a:endParaRPr>
          </a:p>
        </p:txBody>
      </p:sp>
      <p:pic>
        <p:nvPicPr>
          <p:cNvPr id="5123" name="Picture 4">
            <a:extLst>
              <a:ext uri="{FF2B5EF4-FFF2-40B4-BE49-F238E27FC236}">
                <a16:creationId xmlns:a16="http://schemas.microsoft.com/office/drawing/2014/main" id="{41BB8CE2-ACB2-4906-9EF9-1C33722BE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29088"/>
            <a:ext cx="4137025" cy="248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Content Placeholder 3">
            <a:extLst>
              <a:ext uri="{FF2B5EF4-FFF2-40B4-BE49-F238E27FC236}">
                <a16:creationId xmlns:a16="http://schemas.microsoft.com/office/drawing/2014/main" id="{DE27B855-5166-44CD-B549-4463B8635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-152400" y="990600"/>
            <a:ext cx="8305800" cy="4648200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buFontTx/>
              <a:buChar char="•"/>
            </a:pPr>
            <a:r>
              <a:rPr lang="en-AU" altLang="en-US" sz="2400">
                <a:solidFill>
                  <a:schemeClr val="accent1"/>
                </a:solidFill>
              </a:rPr>
              <a:t>Relate to the reactions that form new substances</a:t>
            </a:r>
          </a:p>
        </p:txBody>
      </p:sp>
      <p:sp>
        <p:nvSpPr>
          <p:cNvPr id="6146" name="Title 1">
            <a:extLst>
              <a:ext uri="{FF2B5EF4-FFF2-40B4-BE49-F238E27FC236}">
                <a16:creationId xmlns:a16="http://schemas.microsoft.com/office/drawing/2014/main" id="{8B1D8717-D8BA-4BAE-8761-6BB2F9A64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2400"/>
            <a:ext cx="8229600" cy="685800"/>
          </a:xfrm>
        </p:spPr>
        <p:txBody>
          <a:bodyPr/>
          <a:lstStyle/>
          <a:p>
            <a:pPr>
              <a:defRPr/>
            </a:pPr>
            <a:r>
              <a:rPr lang="en-AU" altLang="en-US" sz="3200" b="1" kern="1200" dirty="0">
                <a:solidFill>
                  <a:schemeClr val="bg1"/>
                </a:solidFill>
              </a:rPr>
              <a:t>Chemical properties</a:t>
            </a:r>
          </a:p>
        </p:txBody>
      </p:sp>
      <p:sp>
        <p:nvSpPr>
          <p:cNvPr id="16388" name="Content Placeholder 2">
            <a:extLst>
              <a:ext uri="{FF2B5EF4-FFF2-40B4-BE49-F238E27FC236}">
                <a16:creationId xmlns:a16="http://schemas.microsoft.com/office/drawing/2014/main" id="{DA2E5E69-C6AD-42B6-B08E-7EA72E7367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1600" y="1905000"/>
            <a:ext cx="4038600" cy="4876800"/>
          </a:xfrm>
        </p:spPr>
        <p:txBody>
          <a:bodyPr/>
          <a:lstStyle/>
          <a:p>
            <a:pPr marL="0" indent="0">
              <a:defRPr/>
            </a:pPr>
            <a:r>
              <a:rPr lang="en-AU" altLang="en-US" sz="2400" kern="1200" dirty="0" err="1">
                <a:solidFill>
                  <a:schemeClr val="accent1"/>
                </a:solidFill>
                <a:ea typeface="+mj-ea"/>
                <a:cs typeface="+mj-cs"/>
              </a:rPr>
              <a:t>E.g</a:t>
            </a:r>
            <a:r>
              <a:rPr lang="en-AU" altLang="en-US" sz="2400" kern="1200" dirty="0">
                <a:solidFill>
                  <a:schemeClr val="accent1"/>
                </a:solidFill>
                <a:ea typeface="+mj-ea"/>
                <a:cs typeface="+mj-cs"/>
              </a:rPr>
              <a:t>: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AU" altLang="en-US" sz="2400" kern="1200" dirty="0">
                <a:solidFill>
                  <a:schemeClr val="accent1"/>
                </a:solidFill>
                <a:ea typeface="+mj-ea"/>
                <a:cs typeface="+mj-cs"/>
              </a:rPr>
              <a:t>decomposition by heat,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AU" altLang="en-US" sz="2400" kern="1200" dirty="0">
                <a:solidFill>
                  <a:schemeClr val="accent1"/>
                </a:solidFill>
                <a:ea typeface="+mj-ea"/>
                <a:cs typeface="+mj-cs"/>
              </a:rPr>
              <a:t>effect of light,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AU" altLang="en-US" sz="2400" kern="1200" dirty="0">
                <a:solidFill>
                  <a:schemeClr val="accent1"/>
                </a:solidFill>
                <a:ea typeface="+mj-ea"/>
                <a:cs typeface="+mj-cs"/>
              </a:rPr>
              <a:t>reactions with;</a:t>
            </a:r>
          </a:p>
          <a:p>
            <a:pPr marL="0" lvl="1" indent="0">
              <a:buFont typeface="Wingdings" panose="05000000000000000000" pitchFamily="2" charset="2"/>
              <a:buNone/>
              <a:defRPr/>
            </a:pPr>
            <a:r>
              <a:rPr lang="en-AU" altLang="en-US" sz="2000" kern="1200" dirty="0">
                <a:solidFill>
                  <a:schemeClr val="accent1"/>
                </a:solidFill>
                <a:ea typeface="+mj-ea"/>
                <a:cs typeface="+mj-cs"/>
              </a:rPr>
              <a:t> - water</a:t>
            </a:r>
          </a:p>
          <a:p>
            <a:pPr marL="0" lvl="1" indent="0">
              <a:buFont typeface="Wingdings" panose="05000000000000000000" pitchFamily="2" charset="2"/>
              <a:buNone/>
              <a:defRPr/>
            </a:pPr>
            <a:r>
              <a:rPr lang="en-AU" altLang="en-US" sz="2000" kern="1200" dirty="0">
                <a:solidFill>
                  <a:schemeClr val="accent1"/>
                </a:solidFill>
                <a:ea typeface="+mj-ea"/>
                <a:cs typeface="+mj-cs"/>
              </a:rPr>
              <a:t> - acids</a:t>
            </a:r>
          </a:p>
          <a:p>
            <a:pPr marL="0" lvl="1" indent="0">
              <a:buFont typeface="Wingdings" panose="05000000000000000000" pitchFamily="2" charset="2"/>
              <a:buNone/>
              <a:defRPr/>
            </a:pPr>
            <a:r>
              <a:rPr lang="en-AU" altLang="en-US" sz="2000" kern="1200" dirty="0">
                <a:solidFill>
                  <a:schemeClr val="accent1"/>
                </a:solidFill>
                <a:ea typeface="+mj-ea"/>
                <a:cs typeface="+mj-cs"/>
              </a:rPr>
              <a:t> - bases</a:t>
            </a:r>
          </a:p>
          <a:p>
            <a:pPr marL="0" lvl="1" indent="0">
              <a:buFont typeface="Wingdings" panose="05000000000000000000" pitchFamily="2" charset="2"/>
              <a:buNone/>
              <a:defRPr/>
            </a:pPr>
            <a:r>
              <a:rPr lang="en-AU" altLang="en-US" sz="2000" kern="1200" dirty="0">
                <a:solidFill>
                  <a:schemeClr val="accent1"/>
                </a:solidFill>
                <a:ea typeface="+mj-ea"/>
                <a:cs typeface="+mj-cs"/>
              </a:rPr>
              <a:t> - oxygen</a:t>
            </a:r>
          </a:p>
          <a:p>
            <a:pPr marL="0" lvl="1" indent="0">
              <a:buFont typeface="Wingdings" panose="05000000000000000000" pitchFamily="2" charset="2"/>
              <a:buNone/>
              <a:defRPr/>
            </a:pPr>
            <a:r>
              <a:rPr lang="en-AU" altLang="en-US" sz="2000" kern="1200" dirty="0">
                <a:solidFill>
                  <a:schemeClr val="accent1"/>
                </a:solidFill>
                <a:ea typeface="+mj-ea"/>
                <a:cs typeface="+mj-cs"/>
              </a:rPr>
              <a:t> - &amp; other substances</a:t>
            </a:r>
          </a:p>
          <a:p>
            <a:pPr marL="0" indent="0" algn="ctr">
              <a:defRPr/>
            </a:pPr>
            <a:endParaRPr lang="en-AU" altLang="en-US" sz="2400" kern="1200" dirty="0">
              <a:solidFill>
                <a:schemeClr val="accent1"/>
              </a:solidFill>
              <a:ea typeface="+mj-ea"/>
              <a:cs typeface="+mj-cs"/>
            </a:endParaRPr>
          </a:p>
        </p:txBody>
      </p:sp>
      <p:pic>
        <p:nvPicPr>
          <p:cNvPr id="16389" name="Picture 1">
            <a:extLst>
              <a:ext uri="{FF2B5EF4-FFF2-40B4-BE49-F238E27FC236}">
                <a16:creationId xmlns:a16="http://schemas.microsoft.com/office/drawing/2014/main" id="{6DA16924-E22D-430D-B51C-A358C5DFC3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8" t="5487" r="9610" b="10100"/>
          <a:stretch>
            <a:fillRect/>
          </a:stretch>
        </p:blipFill>
        <p:spPr bwMode="auto">
          <a:xfrm>
            <a:off x="152400" y="1636713"/>
            <a:ext cx="4854575" cy="375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Title 1">
            <a:extLst>
              <a:ext uri="{FF2B5EF4-FFF2-40B4-BE49-F238E27FC236}">
                <a16:creationId xmlns:a16="http://schemas.microsoft.com/office/drawing/2014/main" id="{96FC80B0-12A0-4C0B-9582-0C37E57EC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-96838"/>
            <a:ext cx="8229600" cy="1143001"/>
          </a:xfrm>
        </p:spPr>
        <p:txBody>
          <a:bodyPr/>
          <a:lstStyle/>
          <a:p>
            <a:pPr>
              <a:defRPr/>
            </a:pPr>
            <a:r>
              <a:rPr lang="en-AU" altLang="en-US" sz="3200" b="1" kern="1200" dirty="0">
                <a:solidFill>
                  <a:schemeClr val="bg1"/>
                </a:solidFill>
              </a:rPr>
              <a:t>Physical and chemical changes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1DB73D-B50D-4597-B3AA-D21F5FC80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2638" y="1308100"/>
            <a:ext cx="4040187" cy="639763"/>
          </a:xfrm>
        </p:spPr>
        <p:txBody>
          <a:bodyPr/>
          <a:lstStyle/>
          <a:p>
            <a:pPr>
              <a:defRPr/>
            </a:pPr>
            <a:r>
              <a:rPr lang="en-AU" sz="32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Physical change</a:t>
            </a:r>
          </a:p>
        </p:txBody>
      </p:sp>
      <p:sp>
        <p:nvSpPr>
          <p:cNvPr id="18436" name="Content Placeholder 2">
            <a:extLst>
              <a:ext uri="{FF2B5EF4-FFF2-40B4-BE49-F238E27FC236}">
                <a16:creationId xmlns:a16="http://schemas.microsoft.com/office/drawing/2014/main" id="{5047BA6E-FE03-4E50-9894-C952ABFDEE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213" y="2185988"/>
            <a:ext cx="4040187" cy="3951287"/>
          </a:xfrm>
        </p:spPr>
        <p:txBody>
          <a:bodyPr/>
          <a:lstStyle/>
          <a:p>
            <a:pPr marL="0" indent="0">
              <a:lnSpc>
                <a:spcPct val="150000"/>
              </a:lnSpc>
            </a:pPr>
            <a:r>
              <a:rPr lang="en-AU" altLang="en-US">
                <a:solidFill>
                  <a:schemeClr val="accent2"/>
                </a:solidFill>
              </a:rPr>
              <a:t>Changes in the physical properties such as density, state and colour.</a:t>
            </a:r>
          </a:p>
          <a:p>
            <a:pPr marL="0" indent="0">
              <a:lnSpc>
                <a:spcPct val="150000"/>
              </a:lnSpc>
            </a:pPr>
            <a:r>
              <a:rPr lang="en-AU" altLang="en-US">
                <a:solidFill>
                  <a:schemeClr val="accent2"/>
                </a:solidFill>
              </a:rPr>
              <a:t>No change in chemical composition</a:t>
            </a:r>
          </a:p>
          <a:p>
            <a:pPr marL="0" indent="0">
              <a:lnSpc>
                <a:spcPct val="150000"/>
              </a:lnSpc>
            </a:pPr>
            <a:r>
              <a:rPr lang="en-AU" altLang="en-US">
                <a:solidFill>
                  <a:schemeClr val="accent2"/>
                </a:solidFill>
              </a:rPr>
              <a:t> e.g.  tearing paper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3B483-B45B-416D-A5FE-8BCB9DF833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6800" y="1284288"/>
            <a:ext cx="4041775" cy="639762"/>
          </a:xfrm>
        </p:spPr>
        <p:txBody>
          <a:bodyPr/>
          <a:lstStyle/>
          <a:p>
            <a:pPr>
              <a:defRPr/>
            </a:pPr>
            <a:r>
              <a:rPr lang="en-AU" sz="32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Chemical change</a:t>
            </a:r>
          </a:p>
        </p:txBody>
      </p:sp>
      <p:sp>
        <p:nvSpPr>
          <p:cNvPr id="18438" name="Content Placeholder 3">
            <a:extLst>
              <a:ext uri="{FF2B5EF4-FFF2-40B4-BE49-F238E27FC236}">
                <a16:creationId xmlns:a16="http://schemas.microsoft.com/office/drawing/2014/main" id="{C4616C44-8633-4CA9-B723-59DFF3398F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49813" y="2185988"/>
            <a:ext cx="4041775" cy="3951287"/>
          </a:xfrm>
        </p:spPr>
        <p:txBody>
          <a:bodyPr/>
          <a:lstStyle/>
          <a:p>
            <a:pPr marL="0" indent="0">
              <a:lnSpc>
                <a:spcPct val="150000"/>
              </a:lnSpc>
            </a:pPr>
            <a:r>
              <a:rPr lang="en-AU" altLang="en-US">
                <a:solidFill>
                  <a:schemeClr val="accent2"/>
                </a:solidFill>
              </a:rPr>
              <a:t>Chemical change: at least one new substance is formed.</a:t>
            </a:r>
          </a:p>
          <a:p>
            <a:pPr marL="0" indent="0">
              <a:lnSpc>
                <a:spcPct val="150000"/>
              </a:lnSpc>
            </a:pPr>
            <a:r>
              <a:rPr lang="en-AU" altLang="en-US">
                <a:solidFill>
                  <a:schemeClr val="accent2"/>
                </a:solidFill>
              </a:rPr>
              <a:t>Different chemical and physical properties </a:t>
            </a:r>
          </a:p>
          <a:p>
            <a:pPr marL="0" indent="0">
              <a:lnSpc>
                <a:spcPct val="150000"/>
              </a:lnSpc>
            </a:pPr>
            <a:r>
              <a:rPr lang="en-AU" altLang="en-US">
                <a:solidFill>
                  <a:schemeClr val="accent2"/>
                </a:solidFill>
              </a:rPr>
              <a:t>  e.g. burning, digestion </a:t>
            </a:r>
          </a:p>
        </p:txBody>
      </p:sp>
      <p:sp>
        <p:nvSpPr>
          <p:cNvPr id="13319" name="Rectangle 3">
            <a:extLst>
              <a:ext uri="{FF2B5EF4-FFF2-40B4-BE49-F238E27FC236}">
                <a16:creationId xmlns:a16="http://schemas.microsoft.com/office/drawing/2014/main" id="{8C111D95-6116-47A9-9031-654FDCF4E1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2209800"/>
            <a:ext cx="3810000" cy="3665538"/>
          </a:xfrm>
          <a:prstGeom prst="rect">
            <a:avLst/>
          </a:prstGeom>
          <a:noFill/>
          <a:ln w="19050" algn="ctr">
            <a:solidFill>
              <a:schemeClr val="accent2">
                <a:lumMod val="60000"/>
                <a:lumOff val="4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defRPr/>
            </a:pPr>
            <a:endParaRPr lang="en-AU" altLang="en-US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320" name="Rectangle 4">
            <a:extLst>
              <a:ext uri="{FF2B5EF4-FFF2-40B4-BE49-F238E27FC236}">
                <a16:creationId xmlns:a16="http://schemas.microsoft.com/office/drawing/2014/main" id="{4B8B779F-38B6-415B-93BC-F9BD88AE6281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4724400" y="2209800"/>
            <a:ext cx="3733800" cy="3665538"/>
          </a:xfrm>
          <a:prstGeom prst="rect">
            <a:avLst/>
          </a:prstGeom>
          <a:noFill/>
          <a:ln w="19050" algn="ctr">
            <a:solidFill>
              <a:schemeClr val="accent2">
                <a:lumMod val="60000"/>
                <a:lumOff val="4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defRPr/>
            </a:pPr>
            <a:endParaRPr lang="en-AU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75FAC-7D02-43BD-82CF-991B73F0A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6200"/>
            <a:ext cx="8229600" cy="685800"/>
          </a:xfrm>
        </p:spPr>
        <p:txBody>
          <a:bodyPr/>
          <a:lstStyle/>
          <a:p>
            <a:pPr>
              <a:defRPr/>
            </a:pPr>
            <a:r>
              <a:rPr lang="en-AU" sz="3200" b="1" kern="1200" dirty="0">
                <a:solidFill>
                  <a:schemeClr val="bg1"/>
                </a:solidFill>
              </a:rPr>
              <a:t>Chemical change recognised by</a:t>
            </a:r>
          </a:p>
        </p:txBody>
      </p:sp>
      <p:pic>
        <p:nvPicPr>
          <p:cNvPr id="19459" name="Picture 2">
            <a:extLst>
              <a:ext uri="{FF2B5EF4-FFF2-40B4-BE49-F238E27FC236}">
                <a16:creationId xmlns:a16="http://schemas.microsoft.com/office/drawing/2014/main" id="{CE80E764-1BC8-42F1-94AD-3DF8A9B0D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607" b="-378"/>
          <a:stretch>
            <a:fillRect/>
          </a:stretch>
        </p:blipFill>
        <p:spPr bwMode="auto">
          <a:xfrm>
            <a:off x="5867400" y="1524000"/>
            <a:ext cx="3209925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0" name="Content Placeholder 2">
            <a:extLst>
              <a:ext uri="{FF2B5EF4-FFF2-40B4-BE49-F238E27FC236}">
                <a16:creationId xmlns:a16="http://schemas.microsoft.com/office/drawing/2014/main" id="{7849F033-4DB7-4D46-8120-B6532715C0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400" y="1676400"/>
            <a:ext cx="6096000" cy="4114800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1200"/>
              </a:spcBef>
              <a:buFontTx/>
              <a:buChar char="•"/>
            </a:pPr>
            <a:r>
              <a:rPr lang="en-AU" altLang="en-US">
                <a:solidFill>
                  <a:schemeClr val="accent2"/>
                </a:solidFill>
              </a:rPr>
              <a:t>solid (precipitate) is formed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Tx/>
              <a:buChar char="•"/>
            </a:pPr>
            <a:r>
              <a:rPr lang="en-AU" altLang="en-US">
                <a:solidFill>
                  <a:schemeClr val="accent2"/>
                </a:solidFill>
              </a:rPr>
              <a:t>gas produced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Tx/>
              <a:buChar char="•"/>
            </a:pPr>
            <a:r>
              <a:rPr lang="en-AU" altLang="en-US">
                <a:solidFill>
                  <a:schemeClr val="accent2"/>
                </a:solidFill>
              </a:rPr>
              <a:t>colour change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Tx/>
              <a:buChar char="•"/>
            </a:pPr>
            <a:r>
              <a:rPr lang="en-AU" altLang="en-US">
                <a:solidFill>
                  <a:schemeClr val="accent2"/>
                </a:solidFill>
              </a:rPr>
              <a:t>significant change in temperature 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Tx/>
              <a:buChar char="•"/>
            </a:pPr>
            <a:r>
              <a:rPr lang="en-AU" altLang="en-US">
                <a:solidFill>
                  <a:schemeClr val="accent2"/>
                </a:solidFill>
              </a:rPr>
              <a:t>an insoluble solid disappears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983252CA-5393-4EC6-B308-35962119F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2514600"/>
          </a:xfrm>
        </p:spPr>
        <p:txBody>
          <a:bodyPr/>
          <a:lstStyle/>
          <a:p>
            <a:pPr algn="ctr">
              <a:lnSpc>
                <a:spcPct val="150000"/>
              </a:lnSpc>
              <a:spcBef>
                <a:spcPts val="1200"/>
              </a:spcBef>
            </a:pPr>
            <a:r>
              <a:rPr lang="en-AU" altLang="en-US" sz="4000">
                <a:solidFill>
                  <a:schemeClr val="accent2"/>
                </a:solidFill>
              </a:rPr>
              <a:t>The properties of the components in a mixture determine the technique used to separate them.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id="{5915D3CA-1C1D-4EF7-B40D-D11A71397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6838" y="-6350"/>
            <a:ext cx="8991601" cy="568325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AU" altLang="en-US" sz="3600">
                <a:solidFill>
                  <a:schemeClr val="bg1"/>
                </a:solidFill>
              </a:rPr>
              <a:t>Separation by difference in particle size</a:t>
            </a:r>
          </a:p>
        </p:txBody>
      </p:sp>
      <p:sp>
        <p:nvSpPr>
          <p:cNvPr id="21507" name="Content Placeholder 2">
            <a:extLst>
              <a:ext uri="{FF2B5EF4-FFF2-40B4-BE49-F238E27FC236}">
                <a16:creationId xmlns:a16="http://schemas.microsoft.com/office/drawing/2014/main" id="{81099366-B22A-4458-AF69-B6219C7EC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28800" y="5535613"/>
            <a:ext cx="5486400" cy="804862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AU" altLang="en-US" sz="3600">
                <a:solidFill>
                  <a:schemeClr val="accent2"/>
                </a:solidFill>
              </a:rPr>
              <a:t>Sieving</a:t>
            </a:r>
          </a:p>
        </p:txBody>
      </p:sp>
      <p:pic>
        <p:nvPicPr>
          <p:cNvPr id="21508" name="Picture 1">
            <a:extLst>
              <a:ext uri="{FF2B5EF4-FFF2-40B4-BE49-F238E27FC236}">
                <a16:creationId xmlns:a16="http://schemas.microsoft.com/office/drawing/2014/main" id="{EDA63119-A732-4C10-97D8-4A4B10E909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12273" r="-1210"/>
          <a:stretch>
            <a:fillRect/>
          </a:stretch>
        </p:blipFill>
        <p:spPr bwMode="auto">
          <a:xfrm>
            <a:off x="1676400" y="1120775"/>
            <a:ext cx="5446713" cy="443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>
            <a:extLst>
              <a:ext uri="{FF2B5EF4-FFF2-40B4-BE49-F238E27FC236}">
                <a16:creationId xmlns:a16="http://schemas.microsoft.com/office/drawing/2014/main" id="{F8AC0924-9857-482A-9880-E68D9DB50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3600">
                <a:solidFill>
                  <a:schemeClr val="bg1"/>
                </a:solidFill>
              </a:rPr>
              <a:t>2.3 Separating mixtures</a:t>
            </a:r>
          </a:p>
        </p:txBody>
      </p:sp>
      <p:sp>
        <p:nvSpPr>
          <p:cNvPr id="14340" name="Content Placeholder 3">
            <a:extLst>
              <a:ext uri="{FF2B5EF4-FFF2-40B4-BE49-F238E27FC236}">
                <a16:creationId xmlns:a16="http://schemas.microsoft.com/office/drawing/2014/main" id="{C3B1377F-384A-49B6-8279-43EFE4BE7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" y="107950"/>
            <a:ext cx="8686800" cy="803275"/>
          </a:xfrm>
        </p:spPr>
        <p:txBody>
          <a:bodyPr/>
          <a:lstStyle/>
          <a:p>
            <a:pPr algn="ctr">
              <a:lnSpc>
                <a:spcPct val="100000"/>
              </a:lnSpc>
              <a:spcBef>
                <a:spcPts val="1200"/>
              </a:spcBef>
              <a:defRPr/>
            </a:pPr>
            <a:r>
              <a:rPr lang="en-AU" altLang="en-US" sz="3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Separation by differences in boiling point</a:t>
            </a:r>
          </a:p>
        </p:txBody>
      </p:sp>
      <p:sp>
        <p:nvSpPr>
          <p:cNvPr id="22532" name="Content Placeholder 2">
            <a:extLst>
              <a:ext uri="{FF2B5EF4-FFF2-40B4-BE49-F238E27FC236}">
                <a16:creationId xmlns:a16="http://schemas.microsoft.com/office/drawing/2014/main" id="{80C0AE02-415F-4F70-A9E8-1853313D6F16}"/>
              </a:ext>
            </a:extLst>
          </p:cNvPr>
          <p:cNvSpPr txBox="1">
            <a:spLocks/>
          </p:cNvSpPr>
          <p:nvPr/>
        </p:nvSpPr>
        <p:spPr bwMode="auto">
          <a:xfrm>
            <a:off x="800100" y="5084763"/>
            <a:ext cx="7391400" cy="80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lnSpc>
                <a:spcPts val="2200"/>
              </a:lnSpc>
              <a:spcBef>
                <a:spcPct val="50000"/>
              </a:spcBef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28600" indent="-227013">
              <a:lnSpc>
                <a:spcPts val="2200"/>
              </a:lnSpc>
              <a:spcBef>
                <a:spcPct val="50000"/>
              </a:spcBef>
              <a:buClr>
                <a:schemeClr val="hlink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9263" indent="-219075">
              <a:lnSpc>
                <a:spcPts val="18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682625" indent="-231775">
              <a:lnSpc>
                <a:spcPts val="18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915988" indent="-231775">
              <a:lnSpc>
                <a:spcPts val="16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373188" indent="-231775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1830388" indent="-231775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287588" indent="-231775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2744788" indent="-231775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ts val="1200"/>
              </a:spcBef>
            </a:pPr>
            <a:r>
              <a:rPr lang="en-AU" altLang="en-US" sz="3600">
                <a:solidFill>
                  <a:schemeClr val="accent2"/>
                </a:solidFill>
              </a:rPr>
              <a:t>Vaporisation, Distillation,</a:t>
            </a:r>
          </a:p>
          <a:p>
            <a:pPr algn="ctr">
              <a:lnSpc>
                <a:spcPct val="100000"/>
              </a:lnSpc>
              <a:spcBef>
                <a:spcPts val="1200"/>
              </a:spcBef>
            </a:pPr>
            <a:r>
              <a:rPr lang="en-AU" altLang="en-US" sz="3600">
                <a:solidFill>
                  <a:schemeClr val="accent2"/>
                </a:solidFill>
              </a:rPr>
              <a:t>Fractional distillation</a:t>
            </a:r>
          </a:p>
        </p:txBody>
      </p:sp>
      <p:pic>
        <p:nvPicPr>
          <p:cNvPr id="22533" name="Picture 1">
            <a:extLst>
              <a:ext uri="{FF2B5EF4-FFF2-40B4-BE49-F238E27FC236}">
                <a16:creationId xmlns:a16="http://schemas.microsoft.com/office/drawing/2014/main" id="{3191AE06-81D2-44D8-94E1-8F3566C3D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90" t="6796" r="987" b="15839"/>
          <a:stretch>
            <a:fillRect/>
          </a:stretch>
        </p:blipFill>
        <p:spPr bwMode="auto">
          <a:xfrm>
            <a:off x="2286000" y="995363"/>
            <a:ext cx="4419600" cy="379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1">
            <a:extLst>
              <a:ext uri="{FF2B5EF4-FFF2-40B4-BE49-F238E27FC236}">
                <a16:creationId xmlns:a16="http://schemas.microsoft.com/office/drawing/2014/main" id="{4DB61E57-8CF9-4B71-B4CD-942314357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6" t="5441" r="5215" b="5669"/>
          <a:stretch>
            <a:fillRect/>
          </a:stretch>
        </p:blipFill>
        <p:spPr bwMode="auto">
          <a:xfrm>
            <a:off x="1028700" y="1130300"/>
            <a:ext cx="6629400" cy="364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Title 1">
            <a:extLst>
              <a:ext uri="{FF2B5EF4-FFF2-40B4-BE49-F238E27FC236}">
                <a16:creationId xmlns:a16="http://schemas.microsoft.com/office/drawing/2014/main" id="{61F0AED6-173D-4C7A-851B-3B648208D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525"/>
            <a:ext cx="8839200" cy="568325"/>
          </a:xfrm>
        </p:spPr>
        <p:txBody>
          <a:bodyPr/>
          <a:lstStyle/>
          <a:p>
            <a:pPr algn="ctr">
              <a:lnSpc>
                <a:spcPct val="100000"/>
              </a:lnSpc>
              <a:defRPr/>
            </a:pPr>
            <a:r>
              <a:rPr lang="en-AU" altLang="en-US" sz="3600" kern="1200" dirty="0">
                <a:solidFill>
                  <a:schemeClr val="bg1"/>
                </a:solidFill>
              </a:rPr>
              <a:t>Separation by density and solubility</a:t>
            </a:r>
          </a:p>
        </p:txBody>
      </p:sp>
      <p:sp>
        <p:nvSpPr>
          <p:cNvPr id="23556" name="Text Placeholder 2">
            <a:extLst>
              <a:ext uri="{FF2B5EF4-FFF2-40B4-BE49-F238E27FC236}">
                <a16:creationId xmlns:a16="http://schemas.microsoft.com/office/drawing/2014/main" id="{3DD83F1F-CF1C-439C-8CDC-DBBC72A6B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5334000"/>
            <a:ext cx="7924800" cy="804863"/>
          </a:xfrm>
        </p:spPr>
        <p:txBody>
          <a:bodyPr/>
          <a:lstStyle/>
          <a:p>
            <a:pPr algn="ctr">
              <a:lnSpc>
                <a:spcPct val="100000"/>
              </a:lnSpc>
              <a:spcBef>
                <a:spcPts val="1200"/>
              </a:spcBef>
            </a:pPr>
            <a:r>
              <a:rPr lang="en-AU" altLang="en-US" sz="3600">
                <a:solidFill>
                  <a:schemeClr val="accent2"/>
                </a:solidFill>
              </a:rPr>
              <a:t>Immiscible liquids separate into two layers due to density</a:t>
            </a:r>
            <a:r>
              <a:rPr lang="en-AU" altLang="en-US"/>
              <a:t>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25EE97D2-04EB-4DBB-921D-710065C71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0"/>
            <a:ext cx="8991600" cy="685800"/>
          </a:xfrm>
        </p:spPr>
        <p:txBody>
          <a:bodyPr/>
          <a:lstStyle/>
          <a:p>
            <a:pPr algn="ctr">
              <a:lnSpc>
                <a:spcPct val="100000"/>
              </a:lnSpc>
              <a:defRPr/>
            </a:pPr>
            <a:r>
              <a:rPr lang="en-AU" altLang="en-US" sz="2800" b="1" kern="1200" dirty="0">
                <a:solidFill>
                  <a:schemeClr val="bg1"/>
                </a:solidFill>
              </a:rPr>
              <a:t>Separation by magnetism and electrostatic attraction</a:t>
            </a:r>
          </a:p>
        </p:txBody>
      </p:sp>
      <p:sp>
        <p:nvSpPr>
          <p:cNvPr id="24579" name="Content Placeholder 2">
            <a:extLst>
              <a:ext uri="{FF2B5EF4-FFF2-40B4-BE49-F238E27FC236}">
                <a16:creationId xmlns:a16="http://schemas.microsoft.com/office/drawing/2014/main" id="{100D56B8-7E19-441E-8397-8B79693BB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525" y="838200"/>
            <a:ext cx="8991600" cy="4114800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1200"/>
              </a:spcBef>
            </a:pPr>
            <a:endParaRPr lang="en-AU" altLang="en-US" sz="2800"/>
          </a:p>
          <a:p>
            <a:pPr marL="0" indent="0">
              <a:lnSpc>
                <a:spcPct val="100000"/>
              </a:lnSpc>
              <a:spcBef>
                <a:spcPts val="1200"/>
              </a:spcBef>
            </a:pPr>
            <a:r>
              <a:rPr lang="en-AU" altLang="en-US" sz="2800">
                <a:solidFill>
                  <a:schemeClr val="accent2"/>
                </a:solidFill>
              </a:rPr>
              <a:t>Magnetic separation uses the degree of attraction to a magnetic field.  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</a:pPr>
            <a:r>
              <a:rPr lang="en-AU" altLang="en-US" sz="2800" i="1">
                <a:solidFill>
                  <a:schemeClr val="accent2"/>
                </a:solidFill>
              </a:rPr>
              <a:t>e.g. iron, cobalt and nickel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</a:pPr>
            <a:r>
              <a:rPr lang="en-AU" altLang="en-US" sz="2800">
                <a:solidFill>
                  <a:schemeClr val="accent2"/>
                </a:solidFill>
              </a:rPr>
              <a:t>Electrostatic separation relies upon the differences in electrical charge. 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</a:pPr>
            <a:r>
              <a:rPr lang="en-AU" altLang="en-US" sz="2800" i="1">
                <a:solidFill>
                  <a:schemeClr val="accent2"/>
                </a:solidFill>
              </a:rPr>
              <a:t>e.g. mineral sands containing zircon, rutile and monazite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3">
            <a:extLst>
              <a:ext uri="{FF2B5EF4-FFF2-40B4-BE49-F238E27FC236}">
                <a16:creationId xmlns:a16="http://schemas.microsoft.com/office/drawing/2014/main" id="{B6C29917-EF97-446D-9CE6-B90329FF6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938"/>
            <a:ext cx="8229600" cy="868362"/>
          </a:xfrm>
        </p:spPr>
        <p:txBody>
          <a:bodyPr/>
          <a:lstStyle/>
          <a:p>
            <a:r>
              <a:rPr lang="en-AU" altLang="en-US" sz="3600" b="1">
                <a:solidFill>
                  <a:schemeClr val="bg1"/>
                </a:solidFill>
              </a:rPr>
              <a:t>Classifying matter</a:t>
            </a:r>
          </a:p>
        </p:txBody>
      </p:sp>
      <p:sp>
        <p:nvSpPr>
          <p:cNvPr id="7171" name="Text Placeholder 2">
            <a:extLst>
              <a:ext uri="{FF2B5EF4-FFF2-40B4-BE49-F238E27FC236}">
                <a16:creationId xmlns:a16="http://schemas.microsoft.com/office/drawing/2014/main" id="{A98D8335-2205-4BA8-A72B-478B19B7FA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43400" y="1524000"/>
            <a:ext cx="4419600" cy="4191000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AU" altLang="en-US" sz="3600" b="0">
                <a:solidFill>
                  <a:schemeClr val="accent1"/>
                </a:solidFill>
              </a:rPr>
              <a:t>The type of substances that a material is composed of and the way these substances are combined can be used to classify materials.</a:t>
            </a:r>
          </a:p>
        </p:txBody>
      </p:sp>
      <p:pic>
        <p:nvPicPr>
          <p:cNvPr id="7172" name="Picture 2">
            <a:extLst>
              <a:ext uri="{FF2B5EF4-FFF2-40B4-BE49-F238E27FC236}">
                <a16:creationId xmlns:a16="http://schemas.microsoft.com/office/drawing/2014/main" id="{04937D92-81EA-45F5-AC2C-BFAC1CC9D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" r="7681" b="7727"/>
          <a:stretch>
            <a:fillRect/>
          </a:stretch>
        </p:blipFill>
        <p:spPr bwMode="auto">
          <a:xfrm>
            <a:off x="47625" y="1530350"/>
            <a:ext cx="4267200" cy="405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Placeholder 7">
            <a:extLst>
              <a:ext uri="{FF2B5EF4-FFF2-40B4-BE49-F238E27FC236}">
                <a16:creationId xmlns:a16="http://schemas.microsoft.com/office/drawing/2014/main" id="{C210CF81-FF1D-472C-8263-D33C9FF36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838200"/>
            <a:ext cx="4040188" cy="639763"/>
          </a:xfrm>
        </p:spPr>
        <p:txBody>
          <a:bodyPr/>
          <a:lstStyle/>
          <a:p>
            <a:pPr algn="ctr"/>
            <a:r>
              <a:rPr lang="en-AU" altLang="en-US" sz="2800">
                <a:solidFill>
                  <a:schemeClr val="accent1"/>
                </a:solidFill>
              </a:rPr>
              <a:t>Pure substances </a:t>
            </a:r>
          </a:p>
        </p:txBody>
      </p:sp>
      <p:sp>
        <p:nvSpPr>
          <p:cNvPr id="8195" name="Content Placeholder 5">
            <a:extLst>
              <a:ext uri="{FF2B5EF4-FFF2-40B4-BE49-F238E27FC236}">
                <a16:creationId xmlns:a16="http://schemas.microsoft.com/office/drawing/2014/main" id="{87FF22D0-3F88-40C6-90AA-AD8896A66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901950"/>
            <a:ext cx="4040188" cy="2203450"/>
          </a:xfrm>
        </p:spPr>
        <p:txBody>
          <a:bodyPr/>
          <a:lstStyle/>
          <a:p>
            <a:pPr marL="0" indent="0" algn="ctr">
              <a:lnSpc>
                <a:spcPct val="100000"/>
              </a:lnSpc>
            </a:pPr>
            <a:r>
              <a:rPr lang="en-AU" altLang="en-US" sz="2800">
                <a:solidFill>
                  <a:schemeClr val="accent1"/>
                </a:solidFill>
              </a:rPr>
              <a:t>Materials with distinct measurable properties (melting and boiling point, reactivity, strength, density)</a:t>
            </a:r>
            <a:endParaRPr lang="en-AU" altLang="en-US">
              <a:solidFill>
                <a:schemeClr val="accent1"/>
              </a:solidFill>
            </a:endParaRPr>
          </a:p>
        </p:txBody>
      </p:sp>
      <p:sp>
        <p:nvSpPr>
          <p:cNvPr id="8196" name="Text Placeholder 8">
            <a:extLst>
              <a:ext uri="{FF2B5EF4-FFF2-40B4-BE49-F238E27FC236}">
                <a16:creationId xmlns:a16="http://schemas.microsoft.com/office/drawing/2014/main" id="{8230F0CE-CE02-44F1-9EE3-01FB742665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8200" y="838200"/>
            <a:ext cx="4041775" cy="639763"/>
          </a:xfrm>
        </p:spPr>
        <p:txBody>
          <a:bodyPr/>
          <a:lstStyle/>
          <a:p>
            <a:pPr algn="ctr"/>
            <a:r>
              <a:rPr lang="en-AU" altLang="en-US" sz="2800">
                <a:solidFill>
                  <a:schemeClr val="accent1"/>
                </a:solidFill>
              </a:rPr>
              <a:t>Mixtures</a:t>
            </a:r>
          </a:p>
        </p:txBody>
      </p:sp>
      <p:sp>
        <p:nvSpPr>
          <p:cNvPr id="8197" name="Content Placeholder 9">
            <a:extLst>
              <a:ext uri="{FF2B5EF4-FFF2-40B4-BE49-F238E27FC236}">
                <a16:creationId xmlns:a16="http://schemas.microsoft.com/office/drawing/2014/main" id="{5E382EA2-383E-41D6-8908-6B46976A0E2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 algn="ctr">
              <a:lnSpc>
                <a:spcPct val="100000"/>
              </a:lnSpc>
            </a:pPr>
            <a:endParaRPr lang="en-AU" altLang="en-US" sz="2800">
              <a:solidFill>
                <a:schemeClr val="accent1"/>
              </a:solidFill>
            </a:endParaRPr>
          </a:p>
          <a:p>
            <a:pPr marL="0" indent="0" algn="ctr">
              <a:lnSpc>
                <a:spcPct val="100000"/>
              </a:lnSpc>
            </a:pPr>
            <a:r>
              <a:rPr lang="en-AU" altLang="en-US" sz="2800">
                <a:solidFill>
                  <a:schemeClr val="accent1"/>
                </a:solidFill>
              </a:rPr>
              <a:t>Material properties dependent on the identity and relative amounts of the substances that make up the mixture</a:t>
            </a:r>
          </a:p>
          <a:p>
            <a:pPr marL="0" indent="0"/>
            <a:endParaRPr lang="en-AU" altLang="en-US">
              <a:solidFill>
                <a:schemeClr val="accent1"/>
              </a:solidFill>
            </a:endParaRPr>
          </a:p>
        </p:txBody>
      </p:sp>
      <p:sp>
        <p:nvSpPr>
          <p:cNvPr id="5126" name="Rectangle 10">
            <a:extLst>
              <a:ext uri="{FF2B5EF4-FFF2-40B4-BE49-F238E27FC236}">
                <a16:creationId xmlns:a16="http://schemas.microsoft.com/office/drawing/2014/main" id="{5319CB8E-6FC9-4FD9-8B52-E014AC3238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828800"/>
            <a:ext cx="4040188" cy="4267200"/>
          </a:xfrm>
          <a:prstGeom prst="rect">
            <a:avLst/>
          </a:prstGeom>
          <a:noFill/>
          <a:ln w="19050" algn="ctr">
            <a:solidFill>
              <a:schemeClr val="accent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lnSpc>
                <a:spcPts val="2200"/>
              </a:lnSpc>
              <a:spcBef>
                <a:spcPct val="50000"/>
              </a:spcBef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lnSpc>
                <a:spcPts val="22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lnSpc>
                <a:spcPts val="18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lnSpc>
                <a:spcPts val="18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lnSpc>
                <a:spcPts val="16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defRPr/>
            </a:pPr>
            <a:endParaRPr lang="en-AU" altLang="en-US">
              <a:cs typeface="Arial" charset="0"/>
            </a:endParaRPr>
          </a:p>
        </p:txBody>
      </p:sp>
      <p:sp>
        <p:nvSpPr>
          <p:cNvPr id="5127" name="Rectangle 11">
            <a:extLst>
              <a:ext uri="{FF2B5EF4-FFF2-40B4-BE49-F238E27FC236}">
                <a16:creationId xmlns:a16="http://schemas.microsoft.com/office/drawing/2014/main" id="{1EEB1E59-4F7A-4E4C-B462-CABE091F93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1828800"/>
            <a:ext cx="4038600" cy="4267200"/>
          </a:xfrm>
          <a:prstGeom prst="rect">
            <a:avLst/>
          </a:prstGeom>
          <a:noFill/>
          <a:ln w="25400" cap="sq" cmpd="thickThin" algn="ctr">
            <a:solidFill>
              <a:schemeClr val="accent2">
                <a:lumMod val="60000"/>
                <a:lumOff val="4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lnSpc>
                <a:spcPts val="2200"/>
              </a:lnSpc>
              <a:spcBef>
                <a:spcPct val="50000"/>
              </a:spcBef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lnSpc>
                <a:spcPts val="22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lnSpc>
                <a:spcPts val="18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lnSpc>
                <a:spcPts val="18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lnSpc>
                <a:spcPts val="16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defRPr/>
            </a:pPr>
            <a:endParaRPr lang="en-AU" altLang="en-US">
              <a:solidFill>
                <a:schemeClr val="accent2">
                  <a:lumMod val="60000"/>
                  <a:lumOff val="40000"/>
                </a:schemeClr>
              </a:solidFill>
              <a:cs typeface="Arial" charset="0"/>
            </a:endParaRPr>
          </a:p>
        </p:txBody>
      </p:sp>
      <p:sp>
        <p:nvSpPr>
          <p:cNvPr id="8200" name="Title 3">
            <a:extLst>
              <a:ext uri="{FF2B5EF4-FFF2-40B4-BE49-F238E27FC236}">
                <a16:creationId xmlns:a16="http://schemas.microsoft.com/office/drawing/2014/main" id="{1E48D41D-8A94-480F-9BBE-DE4949AFA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938"/>
            <a:ext cx="8229600" cy="868362"/>
          </a:xfrm>
        </p:spPr>
        <p:txBody>
          <a:bodyPr/>
          <a:lstStyle/>
          <a:p>
            <a:r>
              <a:rPr lang="en-AU" altLang="en-US" sz="3600" b="1">
                <a:solidFill>
                  <a:schemeClr val="bg1"/>
                </a:solidFill>
              </a:rPr>
              <a:t>Classifying matter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>
            <a:extLst>
              <a:ext uri="{FF2B5EF4-FFF2-40B4-BE49-F238E27FC236}">
                <a16:creationId xmlns:a16="http://schemas.microsoft.com/office/drawing/2014/main" id="{C665D125-92E5-4998-87D7-93067B8E3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532313"/>
            <a:ext cx="5486400" cy="566737"/>
          </a:xfrm>
        </p:spPr>
        <p:txBody>
          <a:bodyPr/>
          <a:lstStyle/>
          <a:p>
            <a:pPr algn="ctr"/>
            <a:r>
              <a:rPr lang="en-AU" altLang="en-US" sz="2800"/>
              <a:t>Heterogeneous material</a:t>
            </a:r>
          </a:p>
        </p:txBody>
      </p:sp>
      <p:sp>
        <p:nvSpPr>
          <p:cNvPr id="9219" name="Text Placeholder 3">
            <a:extLst>
              <a:ext uri="{FF2B5EF4-FFF2-40B4-BE49-F238E27FC236}">
                <a16:creationId xmlns:a16="http://schemas.microsoft.com/office/drawing/2014/main" id="{AD6D42A0-5247-4049-8DF9-E16F48520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00200" y="5257800"/>
            <a:ext cx="6248400" cy="804863"/>
          </a:xfrm>
        </p:spPr>
        <p:txBody>
          <a:bodyPr/>
          <a:lstStyle/>
          <a:p>
            <a:pPr marL="457200" indent="-457200" algn="ctr">
              <a:buFontTx/>
              <a:buChar char="•"/>
            </a:pPr>
            <a:r>
              <a:rPr lang="en-AU" altLang="en-US" sz="2800">
                <a:solidFill>
                  <a:schemeClr val="accent2"/>
                </a:solidFill>
              </a:rPr>
              <a:t>Two or more different substances</a:t>
            </a:r>
          </a:p>
          <a:p>
            <a:pPr marL="457200" indent="-457200" algn="ctr">
              <a:buFontTx/>
              <a:buChar char="•"/>
            </a:pPr>
            <a:r>
              <a:rPr lang="en-AU" altLang="en-US" sz="2800">
                <a:solidFill>
                  <a:schemeClr val="accent2"/>
                </a:solidFill>
              </a:rPr>
              <a:t>Proportions can vary</a:t>
            </a:r>
          </a:p>
          <a:p>
            <a:pPr marL="457200" indent="-457200" algn="ctr">
              <a:buFontTx/>
              <a:buChar char="•"/>
            </a:pPr>
            <a:r>
              <a:rPr lang="en-AU" altLang="en-US" sz="2800">
                <a:solidFill>
                  <a:schemeClr val="accent2"/>
                </a:solidFill>
              </a:rPr>
              <a:t>Mixtures non-uniform</a:t>
            </a:r>
          </a:p>
        </p:txBody>
      </p:sp>
      <p:pic>
        <p:nvPicPr>
          <p:cNvPr id="9220" name="Picture 2">
            <a:extLst>
              <a:ext uri="{FF2B5EF4-FFF2-40B4-BE49-F238E27FC236}">
                <a16:creationId xmlns:a16="http://schemas.microsoft.com/office/drawing/2014/main" id="{D85EA0B9-AE55-4268-A919-CD7991558062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5" b="2187"/>
          <a:stretch>
            <a:fillRect/>
          </a:stretch>
        </p:blipFill>
        <p:spPr>
          <a:xfrm>
            <a:off x="1981200" y="914400"/>
            <a:ext cx="4743450" cy="34591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3">
            <a:extLst>
              <a:ext uri="{FF2B5EF4-FFF2-40B4-BE49-F238E27FC236}">
                <a16:creationId xmlns:a16="http://schemas.microsoft.com/office/drawing/2014/main" id="{94396401-530F-49E5-9EDC-17C436030D92}"/>
              </a:ext>
            </a:extLst>
          </p:cNvPr>
          <p:cNvSpPr txBox="1">
            <a:spLocks/>
          </p:cNvSpPr>
          <p:nvPr/>
        </p:nvSpPr>
        <p:spPr bwMode="gray">
          <a:xfrm>
            <a:off x="381000" y="-228600"/>
            <a:ext cx="82296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2pPr>
            <a:lvl3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3pPr>
            <a:lvl4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4pPr>
            <a:lvl5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AU" altLang="en-US" sz="3600" kern="0">
                <a:solidFill>
                  <a:schemeClr val="bg1"/>
                </a:solidFill>
              </a:rPr>
              <a:t>Classifying matter</a:t>
            </a:r>
            <a:endParaRPr lang="en-AU" altLang="en-US" sz="3600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ECF3C-EE14-4B72-8FE5-610F5F52E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4267200"/>
            <a:ext cx="5486400" cy="566738"/>
          </a:xfrm>
        </p:spPr>
        <p:txBody>
          <a:bodyPr/>
          <a:lstStyle/>
          <a:p>
            <a:pPr>
              <a:defRPr/>
            </a:pPr>
            <a:r>
              <a:rPr lang="en-AU" altLang="en-US" sz="2800" dirty="0"/>
              <a:t>Homogeneous material</a:t>
            </a:r>
            <a:br>
              <a:rPr lang="en-AU" altLang="en-US" sz="3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AU" sz="3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244" name="Content Placeholder 7">
            <a:extLst>
              <a:ext uri="{FF2B5EF4-FFF2-40B4-BE49-F238E27FC236}">
                <a16:creationId xmlns:a16="http://schemas.microsoft.com/office/drawing/2014/main" id="{19BD6CCC-249C-4548-8718-44F8F796B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8588" y="4725988"/>
            <a:ext cx="8804275" cy="8048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AU" altLang="en-US" sz="2800" dirty="0">
                <a:solidFill>
                  <a:schemeClr val="accent2"/>
                </a:solidFill>
              </a:rPr>
              <a:t>Uniform composition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AU" altLang="en-US" sz="2800" dirty="0">
                <a:solidFill>
                  <a:schemeClr val="accent2"/>
                </a:solidFill>
              </a:rPr>
              <a:t>Pure substances: elements /compounds </a:t>
            </a:r>
            <a:endParaRPr lang="en-AU" altLang="en-US" dirty="0">
              <a:solidFill>
                <a:schemeClr val="accent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AU" altLang="en-US" sz="2800" dirty="0">
                <a:solidFill>
                  <a:schemeClr val="accent2"/>
                </a:solidFill>
              </a:rPr>
              <a:t>Solution; the only mixture that can be homogenous </a:t>
            </a:r>
          </a:p>
          <a:p>
            <a:pPr>
              <a:defRPr/>
            </a:pPr>
            <a:endParaRPr lang="en-AU" altLang="en-US" dirty="0"/>
          </a:p>
          <a:p>
            <a:pPr>
              <a:defRPr/>
            </a:pPr>
            <a:endParaRPr lang="en-AU" altLang="en-US" dirty="0"/>
          </a:p>
          <a:p>
            <a:pPr>
              <a:defRPr/>
            </a:pPr>
            <a:endParaRPr lang="en-AU" altLang="en-US" dirty="0"/>
          </a:p>
          <a:p>
            <a:pPr>
              <a:defRPr/>
            </a:pPr>
            <a:endParaRPr lang="en-AU" altLang="en-US" dirty="0"/>
          </a:p>
          <a:p>
            <a:pPr>
              <a:defRPr/>
            </a:pPr>
            <a:endParaRPr lang="en-AU" altLang="en-US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D587B24E-05B3-4677-A7DC-7A5F2BF0C821}"/>
              </a:ext>
            </a:extLst>
          </p:cNvPr>
          <p:cNvSpPr txBox="1">
            <a:spLocks/>
          </p:cNvSpPr>
          <p:nvPr/>
        </p:nvSpPr>
        <p:spPr bwMode="gray">
          <a:xfrm>
            <a:off x="415925" y="-230188"/>
            <a:ext cx="82296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2pPr>
            <a:lvl3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3pPr>
            <a:lvl4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4pPr>
            <a:lvl5pPr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accent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AU" altLang="en-US" sz="3600" kern="0">
                <a:solidFill>
                  <a:schemeClr val="bg1"/>
                </a:solidFill>
              </a:rPr>
              <a:t>Classifying matter</a:t>
            </a:r>
            <a:endParaRPr lang="en-AU" altLang="en-US" sz="3600" kern="0" dirty="0">
              <a:solidFill>
                <a:schemeClr val="bg1"/>
              </a:solidFill>
            </a:endParaRPr>
          </a:p>
        </p:txBody>
      </p:sp>
      <p:pic>
        <p:nvPicPr>
          <p:cNvPr id="10245" name="Picture 2">
            <a:extLst>
              <a:ext uri="{FF2B5EF4-FFF2-40B4-BE49-F238E27FC236}">
                <a16:creationId xmlns:a16="http://schemas.microsoft.com/office/drawing/2014/main" id="{4F660DA2-ABA2-45D8-95B7-BF73B73D3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838200"/>
            <a:ext cx="4648200" cy="305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4D6E2A4-6778-4DB7-977B-6FF68C81073C}"/>
              </a:ext>
            </a:extLst>
          </p:cNvPr>
          <p:cNvSpPr txBox="1"/>
          <p:nvPr/>
        </p:nvSpPr>
        <p:spPr>
          <a:xfrm>
            <a:off x="820738" y="209550"/>
            <a:ext cx="6365875" cy="4286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ts val="2400"/>
              </a:lnSpc>
              <a:defRPr/>
            </a:pPr>
            <a:r>
              <a:rPr lang="en-AU" sz="3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Classification of materials </a:t>
            </a:r>
          </a:p>
        </p:txBody>
      </p:sp>
      <p:pic>
        <p:nvPicPr>
          <p:cNvPr id="11267" name="Picture 1">
            <a:extLst>
              <a:ext uri="{FF2B5EF4-FFF2-40B4-BE49-F238E27FC236}">
                <a16:creationId xmlns:a16="http://schemas.microsoft.com/office/drawing/2014/main" id="{33FA0D32-4A13-4203-A46D-0155C16FE9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8" r="8443" b="536"/>
          <a:stretch>
            <a:fillRect/>
          </a:stretch>
        </p:blipFill>
        <p:spPr bwMode="auto">
          <a:xfrm>
            <a:off x="1295400" y="815975"/>
            <a:ext cx="5562600" cy="573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4">
            <a:extLst>
              <a:ext uri="{FF2B5EF4-FFF2-40B4-BE49-F238E27FC236}">
                <a16:creationId xmlns:a16="http://schemas.microsoft.com/office/drawing/2014/main" id="{74D78F7B-0CF5-411C-8812-CFB5E4E6F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en-AU" altLang="en-US" sz="3200" b="1">
                <a:solidFill>
                  <a:schemeClr val="bg1"/>
                </a:solidFill>
              </a:rPr>
              <a:t>Physical and chemical properties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778D2B6-9728-4764-BF9C-DF8733BCE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066800"/>
            <a:ext cx="4040188" cy="639763"/>
          </a:xfrm>
        </p:spPr>
        <p:txBody>
          <a:bodyPr/>
          <a:lstStyle/>
          <a:p>
            <a:pPr algn="ctr">
              <a:lnSpc>
                <a:spcPts val="2400"/>
              </a:lnSpc>
              <a:spcBef>
                <a:spcPct val="0"/>
              </a:spcBef>
              <a:defRPr/>
            </a:pPr>
            <a:r>
              <a:rPr lang="en-AU" sz="36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Pure substances</a:t>
            </a:r>
          </a:p>
        </p:txBody>
      </p:sp>
      <p:sp>
        <p:nvSpPr>
          <p:cNvPr id="12292" name="Content Placeholder 2">
            <a:extLst>
              <a:ext uri="{FF2B5EF4-FFF2-40B4-BE49-F238E27FC236}">
                <a16:creationId xmlns:a16="http://schemas.microsoft.com/office/drawing/2014/main" id="{BE98B864-F013-4FBE-A25A-F84D75F45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0" y="1828800"/>
            <a:ext cx="4191000" cy="4114800"/>
          </a:xfrm>
        </p:spPr>
        <p:txBody>
          <a:bodyPr/>
          <a:lstStyle/>
          <a:p>
            <a:pPr marL="0" indent="0">
              <a:defRPr/>
            </a:pPr>
            <a:endParaRPr lang="en-AU" altLang="en-US" sz="3600" b="1" dirty="0">
              <a:solidFill>
                <a:schemeClr val="accent1"/>
              </a:solidFill>
            </a:endParaRP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AU" altLang="en-US" dirty="0">
                <a:solidFill>
                  <a:schemeClr val="accent2"/>
                </a:solidFill>
              </a:rPr>
              <a:t>Has distinct measurable properties 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AU" altLang="en-US" dirty="0">
                <a:solidFill>
                  <a:schemeClr val="accent2"/>
                </a:solidFill>
              </a:rPr>
              <a:t>Can be used to identify substances</a:t>
            </a:r>
          </a:p>
          <a:p>
            <a:pPr marL="0" indent="0">
              <a:defRPr/>
            </a:pPr>
            <a:endParaRPr lang="en-AU" altLang="en-US" sz="3600" b="1" dirty="0">
              <a:solidFill>
                <a:schemeClr val="accent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50F6CA4-7F51-4ED7-971D-0AEE285463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8200" y="1066800"/>
            <a:ext cx="4041775" cy="639763"/>
          </a:xfrm>
        </p:spPr>
        <p:txBody>
          <a:bodyPr/>
          <a:lstStyle/>
          <a:p>
            <a:pPr algn="ctr">
              <a:lnSpc>
                <a:spcPts val="2400"/>
              </a:lnSpc>
              <a:spcBef>
                <a:spcPct val="0"/>
              </a:spcBef>
              <a:defRPr/>
            </a:pPr>
            <a:r>
              <a:rPr lang="en-AU" sz="36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Mixtures</a:t>
            </a:r>
          </a:p>
        </p:txBody>
      </p:sp>
      <p:sp>
        <p:nvSpPr>
          <p:cNvPr id="12294" name="Content Placeholder 3">
            <a:extLst>
              <a:ext uri="{FF2B5EF4-FFF2-40B4-BE49-F238E27FC236}">
                <a16:creationId xmlns:a16="http://schemas.microsoft.com/office/drawing/2014/main" id="{9F7A38CB-C617-4AD7-876B-37870B8562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5" y="1905000"/>
            <a:ext cx="4041775" cy="4297363"/>
          </a:xfrm>
        </p:spPr>
        <p:txBody>
          <a:bodyPr/>
          <a:lstStyle/>
          <a:p>
            <a:pPr marL="457200" indent="-457200" eaLnBrk="1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AU" altLang="en-US" dirty="0">
                <a:solidFill>
                  <a:schemeClr val="accent2"/>
                </a:solidFill>
              </a:rPr>
              <a:t>The properties depend on both the identity and relative amounts of substances that make up the mixture.</a:t>
            </a:r>
          </a:p>
          <a:p>
            <a:pPr marL="457200" indent="-457200" eaLnBrk="1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endParaRPr lang="en-AU" altLang="en-US" dirty="0">
              <a:solidFill>
                <a:schemeClr val="accent2"/>
              </a:solidFill>
            </a:endParaRPr>
          </a:p>
          <a:p>
            <a:pPr marL="457200" indent="-457200" eaLnBrk="1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AU" altLang="en-US" dirty="0">
                <a:solidFill>
                  <a:schemeClr val="accent2"/>
                </a:solidFill>
              </a:rPr>
              <a:t>The properties of the components in a mixture determines the technique used to separate them.</a:t>
            </a:r>
          </a:p>
          <a:p>
            <a:pPr marL="0" indent="0" eaLnBrk="1" hangingPunct="1">
              <a:defRPr/>
            </a:pPr>
            <a:endParaRPr lang="en-AU" altLang="en-US" sz="2800" dirty="0"/>
          </a:p>
          <a:p>
            <a:pPr marL="0" indent="0">
              <a:defRPr/>
            </a:pPr>
            <a:endParaRPr lang="en-AU" altLang="en-US" dirty="0"/>
          </a:p>
        </p:txBody>
      </p:sp>
      <p:sp>
        <p:nvSpPr>
          <p:cNvPr id="9224" name="Rectangle 1">
            <a:extLst>
              <a:ext uri="{FF2B5EF4-FFF2-40B4-BE49-F238E27FC236}">
                <a16:creationId xmlns:a16="http://schemas.microsoft.com/office/drawing/2014/main" id="{741D3006-AECA-40FA-9E8C-A6DF33215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828800"/>
            <a:ext cx="4191000" cy="4114800"/>
          </a:xfrm>
          <a:prstGeom prst="rect">
            <a:avLst/>
          </a:prstGeom>
          <a:noFill/>
          <a:ln w="19050" algn="ctr">
            <a:solidFill>
              <a:schemeClr val="accent2">
                <a:lumMod val="60000"/>
                <a:lumOff val="4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defRPr/>
            </a:pPr>
            <a:endParaRPr lang="en-AU" altLang="en-US"/>
          </a:p>
        </p:txBody>
      </p:sp>
      <p:sp>
        <p:nvSpPr>
          <p:cNvPr id="9225" name="Rectangle 2">
            <a:extLst>
              <a:ext uri="{FF2B5EF4-FFF2-40B4-BE49-F238E27FC236}">
                <a16:creationId xmlns:a16="http://schemas.microsoft.com/office/drawing/2014/main" id="{0E65E156-74B9-48B8-AF78-9A7071DAC2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828800"/>
            <a:ext cx="4267200" cy="4114800"/>
          </a:xfrm>
          <a:prstGeom prst="rect">
            <a:avLst/>
          </a:prstGeom>
          <a:noFill/>
          <a:ln w="19050" algn="ctr">
            <a:solidFill>
              <a:schemeClr val="accent2">
                <a:lumMod val="60000"/>
                <a:lumOff val="4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defRPr/>
            </a:pPr>
            <a:endParaRPr lang="en-AU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>
            <a:extLst>
              <a:ext uri="{FF2B5EF4-FFF2-40B4-BE49-F238E27FC236}">
                <a16:creationId xmlns:a16="http://schemas.microsoft.com/office/drawing/2014/main" id="{99121584-29DD-4645-B3B1-C6557C43C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685800"/>
          </a:xfrm>
        </p:spPr>
        <p:txBody>
          <a:bodyPr/>
          <a:lstStyle/>
          <a:p>
            <a:pPr>
              <a:defRPr/>
            </a:pPr>
            <a:r>
              <a:rPr lang="en-AU" altLang="en-US" sz="3200" b="1" kern="1200" dirty="0">
                <a:solidFill>
                  <a:schemeClr val="bg1"/>
                </a:solidFill>
              </a:rPr>
              <a:t>Physical properties</a:t>
            </a: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B288EAD2-C6C4-4EC0-B16B-BEBB3E7C7A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133600"/>
            <a:ext cx="4038600" cy="4876800"/>
          </a:xfrm>
        </p:spPr>
        <p:txBody>
          <a:bodyPr/>
          <a:lstStyle/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melting point</a:t>
            </a:r>
          </a:p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boiling point</a:t>
            </a:r>
          </a:p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electrical conductivity</a:t>
            </a:r>
          </a:p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thermal conductivity </a:t>
            </a:r>
          </a:p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strength</a:t>
            </a:r>
          </a:p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density</a:t>
            </a:r>
          </a:p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solubility</a:t>
            </a:r>
          </a:p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state</a:t>
            </a:r>
          </a:p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ductility </a:t>
            </a:r>
          </a:p>
          <a:p>
            <a:pPr marL="0" indent="0">
              <a:buFontTx/>
              <a:buChar char="•"/>
            </a:pPr>
            <a:r>
              <a:rPr lang="en-AU" altLang="en-US" sz="2400">
                <a:solidFill>
                  <a:schemeClr val="accent2"/>
                </a:solidFill>
              </a:rPr>
              <a:t>malleability </a:t>
            </a:r>
          </a:p>
          <a:p>
            <a:pPr marL="0" indent="0" algn="ctr"/>
            <a:endParaRPr lang="en-AU" altLang="en-US"/>
          </a:p>
          <a:p>
            <a:pPr marL="0" indent="0"/>
            <a:endParaRPr lang="en-AU" altLang="en-US"/>
          </a:p>
        </p:txBody>
      </p:sp>
      <p:sp>
        <p:nvSpPr>
          <p:cNvPr id="13316" name="Content Placeholder 3">
            <a:extLst>
              <a:ext uri="{FF2B5EF4-FFF2-40B4-BE49-F238E27FC236}">
                <a16:creationId xmlns:a16="http://schemas.microsoft.com/office/drawing/2014/main" id="{55BE26E1-CAE8-4607-B4F3-247183059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" y="838200"/>
            <a:ext cx="8686800" cy="3657600"/>
          </a:xfrm>
        </p:spPr>
        <p:txBody>
          <a:bodyPr/>
          <a:lstStyle/>
          <a:p>
            <a:pPr marL="0" indent="0">
              <a:lnSpc>
                <a:spcPct val="100000"/>
              </a:lnSpc>
            </a:pPr>
            <a:r>
              <a:rPr lang="en-AU" altLang="en-US" sz="2400">
                <a:solidFill>
                  <a:schemeClr val="accent2"/>
                </a:solidFill>
              </a:rPr>
              <a:t>Can be determined without changing the chemical compositions</a:t>
            </a:r>
          </a:p>
          <a:p>
            <a:pPr marL="0" indent="0">
              <a:lnSpc>
                <a:spcPct val="100000"/>
              </a:lnSpc>
            </a:pPr>
            <a:r>
              <a:rPr lang="en-AU" altLang="en-US" sz="2400">
                <a:solidFill>
                  <a:schemeClr val="accent2"/>
                </a:solidFill>
              </a:rPr>
              <a:t>Differences allow identification.</a:t>
            </a:r>
          </a:p>
          <a:p>
            <a:pPr marL="0" indent="0">
              <a:lnSpc>
                <a:spcPct val="100000"/>
              </a:lnSpc>
            </a:pPr>
            <a:r>
              <a:rPr lang="en-AU" altLang="en-US" sz="2400">
                <a:solidFill>
                  <a:schemeClr val="accent2"/>
                </a:solidFill>
              </a:rPr>
              <a:t>E.g: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1">
            <a:extLst>
              <a:ext uri="{FF2B5EF4-FFF2-40B4-BE49-F238E27FC236}">
                <a16:creationId xmlns:a16="http://schemas.microsoft.com/office/drawing/2014/main" id="{15DD507C-37CA-45E8-A57C-61C0BB0B7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9" t="7697" r="10966" b="27612"/>
          <a:stretch>
            <a:fillRect/>
          </a:stretch>
        </p:blipFill>
        <p:spPr bwMode="auto">
          <a:xfrm>
            <a:off x="33338" y="1752600"/>
            <a:ext cx="9067800" cy="3071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Title 1">
            <a:extLst>
              <a:ext uri="{FF2B5EF4-FFF2-40B4-BE49-F238E27FC236}">
                <a16:creationId xmlns:a16="http://schemas.microsoft.com/office/drawing/2014/main" id="{ED47B3E1-E991-4024-A328-A3016C5F222F}"/>
              </a:ext>
            </a:extLst>
          </p:cNvPr>
          <p:cNvSpPr txBox="1">
            <a:spLocks/>
          </p:cNvSpPr>
          <p:nvPr/>
        </p:nvSpPr>
        <p:spPr bwMode="auto">
          <a:xfrm>
            <a:off x="452438" y="228600"/>
            <a:ext cx="8229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ts val="2200"/>
              </a:lnSpc>
              <a:spcBef>
                <a:spcPct val="50000"/>
              </a:spcBef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28600" indent="-227013">
              <a:lnSpc>
                <a:spcPts val="2200"/>
              </a:lnSpc>
              <a:spcBef>
                <a:spcPct val="50000"/>
              </a:spcBef>
              <a:buClr>
                <a:schemeClr val="hlink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9263" indent="-219075">
              <a:lnSpc>
                <a:spcPts val="18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682625" indent="-231775">
              <a:lnSpc>
                <a:spcPts val="18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915988" indent="-231775">
              <a:lnSpc>
                <a:spcPts val="1600"/>
              </a:lnSpc>
              <a:spcBef>
                <a:spcPct val="50000"/>
              </a:spcBef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373188" indent="-231775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1830388" indent="-231775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287588" indent="-231775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2744788" indent="-231775" eaLnBrk="0" fontAlgn="base" hangingPunct="0">
              <a:lnSpc>
                <a:spcPts val="16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2400"/>
              </a:lnSpc>
              <a:spcBef>
                <a:spcPct val="0"/>
              </a:spcBef>
            </a:pPr>
            <a:r>
              <a:rPr lang="en-AU" altLang="en-US" sz="3200" b="1">
                <a:solidFill>
                  <a:schemeClr val="bg1"/>
                </a:solidFill>
              </a:rPr>
              <a:t>Physical properties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">
      <a:dk1>
        <a:srgbClr val="000000"/>
      </a:dk1>
      <a:lt1>
        <a:srgbClr val="FFFFFF"/>
      </a:lt1>
      <a:dk2>
        <a:srgbClr val="B2DCEE"/>
      </a:dk2>
      <a:lt2>
        <a:srgbClr val="80C4E2"/>
      </a:lt2>
      <a:accent1>
        <a:srgbClr val="013658"/>
      </a:accent1>
      <a:accent2>
        <a:srgbClr val="0C5C92"/>
      </a:accent2>
      <a:accent3>
        <a:srgbClr val="FFFFFF"/>
      </a:accent3>
      <a:accent4>
        <a:srgbClr val="000000"/>
      </a:accent4>
      <a:accent5>
        <a:srgbClr val="AAAEB4"/>
      </a:accent5>
      <a:accent6>
        <a:srgbClr val="0A5384"/>
      </a:accent6>
      <a:hlink>
        <a:srgbClr val="0089C5"/>
      </a:hlink>
      <a:folHlink>
        <a:srgbClr val="4CACD6"/>
      </a:folHlink>
    </a:clrScheme>
    <a:fontScheme name="CL_PowerPoint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L_PowerPoin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_PowerPoint_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_PowerPoint_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_PowerPoint_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_PowerPoint_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_PowerPoint_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_PowerPoint_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_PowerPoint_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_PowerPoint_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_PowerPoint_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_PowerPoint_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_PowerPoint_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30DEBF7E8BEF4BA396B592152DA228" ma:contentTypeVersion="23" ma:contentTypeDescription="Create a new document." ma:contentTypeScope="" ma:versionID="c99ea7ec073bb56e4046c71651e8c57d">
  <xsd:schema xmlns:xsd="http://www.w3.org/2001/XMLSchema" xmlns:xs="http://www.w3.org/2001/XMLSchema" xmlns:p="http://schemas.microsoft.com/office/2006/metadata/properties" xmlns:ns1="http://schemas.microsoft.com/sharepoint/v3" xmlns:ns2="776f451b-789d-4c8f-af74-3c000e6cce27" xmlns:ns3="00896bbc-7f86-448f-ab6b-109e07409180" targetNamespace="http://schemas.microsoft.com/office/2006/metadata/properties" ma:root="true" ma:fieldsID="e754bb5c132b05dabb07f70971e213a2" ns1:_="" ns2:_="" ns3:_="">
    <xsd:import namespace="http://schemas.microsoft.com/sharepoint/v3"/>
    <xsd:import namespace="776f451b-789d-4c8f-af74-3c000e6cce27"/>
    <xsd:import namespace="00896bbc-7f86-448f-ab6b-109e0740918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EventHashCode" minOccurs="0"/>
                <xsd:element ref="ns3:MediaServiceGenerationTim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1:_ip_UnifiedCompliancePolicyProperties" minOccurs="0"/>
                <xsd:element ref="ns1:_ip_UnifiedCompliancePolicyUIAc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3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4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6f451b-789d-4c8f-af74-3c000e6cce2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  <xsd:element name="TaxCatchAll" ma:index="28" nillable="true" ma:displayName="Taxonomy Catch All Column" ma:hidden="true" ma:list="{40edb284-b2af-4982-87ad-a11fa734b163}" ma:internalName="TaxCatchAll" ma:showField="CatchAllData" ma:web="776f451b-789d-4c8f-af74-3c000e6cce2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896bbc-7f86-448f-ab6b-109e074091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description="" ma:internalName="MediaServiceAutoTags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7" nillable="true" ma:taxonomy="true" ma:internalName="lcf76f155ced4ddcb4097134ff3c332f" ma:taxonomyFieldName="MediaServiceImageTags" ma:displayName="Image Tags" ma:readOnly="false" ma:fieldId="{5cf76f15-5ced-4ddc-b409-7134ff3c332f}" ma:taxonomyMulti="true" ma:sspId="807d7447-0f6d-4322-8bac-43da6d24e0c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3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TaxCatchAll xmlns="776f451b-789d-4c8f-af74-3c000e6cce27" xsi:nil="true"/>
    <lcf76f155ced4ddcb4097134ff3c332f xmlns="00896bbc-7f86-448f-ab6b-109e0740918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B586A1C-95A9-4B4E-AA8B-CEA6C8FD0545}"/>
</file>

<file path=customXml/itemProps2.xml><?xml version="1.0" encoding="utf-8"?>
<ds:datastoreItem xmlns:ds="http://schemas.openxmlformats.org/officeDocument/2006/customXml" ds:itemID="{43C0FB9C-E6CB-4346-911E-5138D7FEEEA5}"/>
</file>

<file path=customXml/itemProps3.xml><?xml version="1.0" encoding="utf-8"?>
<ds:datastoreItem xmlns:ds="http://schemas.openxmlformats.org/officeDocument/2006/customXml" ds:itemID="{04016C2B-AC19-4831-A249-4393303073F1}"/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4813</TotalTime>
  <Words>423</Words>
  <Application>Microsoft Office PowerPoint</Application>
  <PresentationFormat>On-screen Show (4:3)</PresentationFormat>
  <Paragraphs>91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Wingdings</vt:lpstr>
      <vt:lpstr>Calibri</vt:lpstr>
      <vt:lpstr>Theme1</vt:lpstr>
      <vt:lpstr>Chapter 2:  Classifying and separating substances</vt:lpstr>
      <vt:lpstr>Classifying matter</vt:lpstr>
      <vt:lpstr>Classifying matter</vt:lpstr>
      <vt:lpstr>Heterogeneous material</vt:lpstr>
      <vt:lpstr>Homogeneous material </vt:lpstr>
      <vt:lpstr>PowerPoint Presentation</vt:lpstr>
      <vt:lpstr>Physical and chemical properties </vt:lpstr>
      <vt:lpstr>Physical properties</vt:lpstr>
      <vt:lpstr>PowerPoint Presentation</vt:lpstr>
      <vt:lpstr>Chemical properties</vt:lpstr>
      <vt:lpstr>Physical and chemical changes</vt:lpstr>
      <vt:lpstr>Chemical change recognised by</vt:lpstr>
      <vt:lpstr>PowerPoint Presentation</vt:lpstr>
      <vt:lpstr>Separation by difference in particle size</vt:lpstr>
      <vt:lpstr>2.3 Separating mixtures</vt:lpstr>
      <vt:lpstr>Separation by density and solubility</vt:lpstr>
      <vt:lpstr>Separation by magnetism and electrostatic attraction</vt:lpstr>
    </vt:vector>
  </TitlesOfParts>
  <Company>Cengage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PTM: Goal Setting</dc:title>
  <dc:creator>Perkins, Richard</dc:creator>
  <cp:lastModifiedBy>Nick Marston</cp:lastModifiedBy>
  <cp:revision>303</cp:revision>
  <dcterms:created xsi:type="dcterms:W3CDTF">2009-07-02T12:34:17Z</dcterms:created>
  <dcterms:modified xsi:type="dcterms:W3CDTF">2020-03-30T05:39:07Z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0x0101007D30DEBF7E8BEF4BA396B592152DA228</vt:lpwstr>
  </property>
  <property fmtid="{D5CDD505-2E9C-101B-9397-08002B2CF9AE}" pid="3" name="MediaServiceImageTags">
    <vt:lpwstr/>
  </property>
</Properties>
</file>

<file path=docProps/thumbnail.jpeg>
</file>